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57" r:id="rId4"/>
    <p:sldId id="279" r:id="rId5"/>
    <p:sldId id="286" r:id="rId6"/>
    <p:sldId id="258" r:id="rId7"/>
    <p:sldId id="259" r:id="rId8"/>
    <p:sldId id="264" r:id="rId9"/>
    <p:sldId id="265" r:id="rId10"/>
    <p:sldId id="275" r:id="rId11"/>
    <p:sldId id="266" r:id="rId12"/>
    <p:sldId id="267" r:id="rId13"/>
    <p:sldId id="287" r:id="rId14"/>
    <p:sldId id="268" r:id="rId15"/>
    <p:sldId id="278" r:id="rId16"/>
    <p:sldId id="277" r:id="rId17"/>
    <p:sldId id="271" r:id="rId18"/>
    <p:sldId id="273" r:id="rId19"/>
    <p:sldId id="272" r:id="rId20"/>
    <p:sldId id="270" r:id="rId21"/>
    <p:sldId id="274" r:id="rId22"/>
    <p:sldId id="288" r:id="rId23"/>
    <p:sldId id="269" r:id="rId24"/>
    <p:sldId id="276" r:id="rId25"/>
    <p:sldId id="280" r:id="rId26"/>
    <p:sldId id="281" r:id="rId27"/>
    <p:sldId id="282" r:id="rId28"/>
    <p:sldId id="289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7"/>
    <p:restoredTop sz="94641"/>
  </p:normalViewPr>
  <p:slideViewPr>
    <p:cSldViewPr snapToGrid="0">
      <p:cViewPr varScale="1">
        <p:scale>
          <a:sx n="215" d="100"/>
          <a:sy n="215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9AEC-8EF5-0646-928B-6C8D6B3E0B4C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25A7A-7FFC-9147-8C61-52673D4008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54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38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1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37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20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69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81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58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86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16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592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20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，第一个</a:t>
            </a:r>
            <a:r>
              <a:rPr kumimoji="1" lang="en-US" altLang="zh-CN" dirty="0"/>
              <a:t>kl</a:t>
            </a:r>
            <a:r>
              <a:rPr kumimoji="1" lang="zh-CN" altLang="en-US" dirty="0"/>
              <a:t>距离是强化学习与深度学习的距离，希望距离不要太远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，希望模型能具有一定泛化性，不拟合当前任务。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4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55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42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惩罚仍然是为了对减轻奖励模型的过度优化。此外还会将训练前的梯度混合到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梯度中，以维持模型在更多通用</a:t>
            </a:r>
            <a:r>
              <a:rPr lang="en" altLang="zh-CN" b="0" i="0" dirty="0">
                <a:effectLst/>
                <a:latin typeface="-apple-system"/>
              </a:rPr>
              <a:t>NLP</a:t>
            </a:r>
            <a:r>
              <a:rPr lang="zh-CN" altLang="en-US" b="0" i="0" dirty="0">
                <a:effectLst/>
                <a:latin typeface="-apple-system"/>
              </a:rPr>
              <a:t>任务上的性能。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25A7A-7FFC-9147-8C61-52673D40087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3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447F0-69F6-9ED4-552E-7168E84A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4253EC-6C50-B6FE-FC4C-F330A0166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FCE5B-1F2F-350D-4C22-0D29AED9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D191D3-F082-0589-0CF4-C9A55758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4844D-25A4-0972-4457-FD5F2F92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00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3E3D2-6CD4-0C51-88D5-93312AAC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FFF490-13E3-F9B1-B671-AAF89461E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53FBD-522E-32B6-AE89-D991E1AD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C92B2-CB1A-F6E3-A4E0-C0614D4D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F85BE-634E-8B00-DB05-EAA93FE4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50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382171-209D-E358-E656-FFA4A4653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842BC8-ECFD-DC46-A234-2F04D5BF6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65FD9-9289-D403-92D1-B9139ABC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E3C6E-6B38-49F9-4DBC-014A7F6F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94183-3F65-678B-8FC6-8CC7724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1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4EE60-91E1-B244-DC67-80E41868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5273A-F05F-E940-02C7-2E558CED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AFD3B-A41A-C2B2-A681-6970BF9C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3DA9A-C824-D043-B12C-8FDA744C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4F51B-A1BE-452E-BBAD-9F89E967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6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9484F-6758-08FF-BA31-4C565221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AFDED-F60E-E166-4240-C20E0DDBA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5C0D8-8CA7-B321-271E-480DCB94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A7C05-EB9F-3C25-FC82-178364F6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8E817-7D3B-B9FA-9B51-3BC151A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25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41D1A-B844-96D5-EDE6-BB54E9A6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E59E-FB7A-8AAF-5FA0-09C48CD86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E55B77-B1B8-C74F-BB6A-679341959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D6676-B494-5DA7-12B7-076421A9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5A47BA-5041-4BD2-0C51-74971F8E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B21493-312D-41FD-FE01-B287DC77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64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815D9-B814-BE25-4176-97963147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194896-EBD9-C917-4023-DDD5E8CB4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3B64D1-15E8-636A-686B-F3D6D9B4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722CE-6F2F-0CC2-628F-889D5026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EB948D-CD36-4D26-5AFE-BAB7FAD3F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0BDD62-FFE9-DF05-8D23-6216F84D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32765E-CC74-F8E5-3926-2131AC53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C00890-8598-B7F9-C9FD-CBC4059B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63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F4BF2-3288-679F-DD93-07B871CC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A28E8D-BAC7-BCD5-7CA9-DBCA57E5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74249-1083-76A9-BB82-50616EA6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31F701-20F5-3D8B-C063-31D0FF8D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1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F77876-CF49-C2E5-1C0F-FC16F3EF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753BF8-3D81-7C45-E72E-0410DFDC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43725-E8E4-2D6E-1EDC-4EED0698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88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E5D4E-4D29-55EF-F8D6-DEE54085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CE386-8B0D-B019-1CA6-8322DF5A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693384-0F05-02C2-E585-DAAF152C7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BE8C4D-CA78-0E3F-143D-FBC89CA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FFEEFC-65D8-9026-4136-CF4AB5AE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2113C-35EC-569F-8D08-F1E49E4B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27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055F5-94A2-44FB-D57F-E86DC4AE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2BBBC2-299B-A821-71DA-A9E76776B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80722E-A7BC-4FD0-4D38-13AE3B018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CD1D2D-65F9-D42D-3D18-2F732395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FA9BC-AFE3-EB1F-5274-BE831F7A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FF805-EDD9-9266-2E66-961991B3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1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D26D51-7135-FB8B-22EB-1FD01877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15EECC-A71E-2E24-C265-F0EF7108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153D2-C912-BB30-D9B2-D7447BE4E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FBB3-136D-764A-9E10-5D8CD9D463B8}" type="datetimeFigureOut">
              <a:rPr kumimoji="1" lang="zh-CN" altLang="en-US" smtClean="0"/>
              <a:t>2023/4/3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9F77B-C7BC-CC1B-FD6A-186C46177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AA9176-40C1-4E14-400F-4F2CC5377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18342-409C-E34E-9534-B9E4824F36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0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transformers/model_doc/ctrl.html" TargetMode="External"/><Relationship Id="rId13" Type="http://schemas.openxmlformats.org/officeDocument/2006/relationships/hyperlink" Target="https://huggingface.co/transformers/model_doc/mbart.html" TargetMode="External"/><Relationship Id="rId3" Type="http://schemas.openxmlformats.org/officeDocument/2006/relationships/hyperlink" Target="https://huggingface.co/transformers/model_doc/albert.html" TargetMode="External"/><Relationship Id="rId7" Type="http://schemas.openxmlformats.org/officeDocument/2006/relationships/hyperlink" Target="https://huggingface.co/transformers/model_doc/roberta.html" TargetMode="External"/><Relationship Id="rId12" Type="http://schemas.openxmlformats.org/officeDocument/2006/relationships/hyperlink" Target="https://huggingface.co/transformers/model_doc/bar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transformers/model_doc/electra.html" TargetMode="External"/><Relationship Id="rId11" Type="http://schemas.openxmlformats.org/officeDocument/2006/relationships/hyperlink" Target="https://huggingface.co/transformers/model_doc/transfo-xl.html" TargetMode="External"/><Relationship Id="rId5" Type="http://schemas.openxmlformats.org/officeDocument/2006/relationships/hyperlink" Target="https://huggingface.co/transformers/model_doc/distilbert.html" TargetMode="External"/><Relationship Id="rId15" Type="http://schemas.openxmlformats.org/officeDocument/2006/relationships/hyperlink" Target="https://huggingface.co/transformers/model_doc/t5.html" TargetMode="External"/><Relationship Id="rId10" Type="http://schemas.openxmlformats.org/officeDocument/2006/relationships/hyperlink" Target="https://huggingface.co/transformers/model_doc/gpt2.html" TargetMode="External"/><Relationship Id="rId4" Type="http://schemas.openxmlformats.org/officeDocument/2006/relationships/hyperlink" Target="https://huggingface.co/transformers/model_doc/bert.html" TargetMode="External"/><Relationship Id="rId9" Type="http://schemas.openxmlformats.org/officeDocument/2006/relationships/hyperlink" Target="https://huggingface.co/docs/transformers/model_doc/openai-gpt" TargetMode="External"/><Relationship Id="rId14" Type="http://schemas.openxmlformats.org/officeDocument/2006/relationships/hyperlink" Target="https://huggingface.co/transformers/model_doc/marian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3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FLAN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Finetuned Language Models Are Zero-Shot 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27830-3AB4-0735-AE92-0EA1660C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983694"/>
            <a:ext cx="11376383" cy="387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40559A-8B40-D6CB-FE1A-1CFF12FF097F}"/>
              </a:ext>
            </a:extLst>
          </p:cNvPr>
          <p:cNvSpPr txBox="1"/>
          <p:nvPr/>
        </p:nvSpPr>
        <p:spPr>
          <a:xfrm>
            <a:off x="838521" y="4857749"/>
            <a:ext cx="11036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Fine-tuning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先在大规模语料上进行预训练，然后再在某个下游任务上进行微调，如</a:t>
            </a:r>
            <a:r>
              <a:rPr lang="en" altLang="zh-CN" b="0" i="0" dirty="0">
                <a:effectLst/>
                <a:latin typeface="-apple-system"/>
              </a:rPr>
              <a:t>BERT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T5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Prompt-tuning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先选择某个通用的大规模预训练模型，然后为具体的任务生成一个</a:t>
            </a:r>
            <a:r>
              <a:rPr lang="en" altLang="zh-CN" b="0" i="0" dirty="0">
                <a:effectLst/>
                <a:latin typeface="-apple-system"/>
              </a:rPr>
              <a:t>prompt</a:t>
            </a:r>
            <a:r>
              <a:rPr lang="zh-CN" altLang="en-US" b="0" i="0" dirty="0">
                <a:effectLst/>
                <a:latin typeface="-apple-system"/>
              </a:rPr>
              <a:t>模板以适应大模型进行微调，如</a:t>
            </a:r>
            <a:r>
              <a:rPr lang="en" altLang="zh-CN" b="0" i="0" dirty="0">
                <a:effectLst/>
                <a:latin typeface="-apple-system"/>
              </a:rPr>
              <a:t>GPT-3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Instruction-tuning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仍然在预训练语言模型的基础上，先在多个已知任务上进行微调（通过自然语言的形式），然后再推理某个新任务上进行</a:t>
            </a:r>
            <a:r>
              <a:rPr lang="en" altLang="zh-CN" b="0" i="0" dirty="0">
                <a:effectLst/>
                <a:latin typeface="-apple-system"/>
              </a:rPr>
              <a:t>zero-shot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4888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RLHF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Fine-Tuning Language Models from Human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C0E413-C089-8A05-15AF-344A69AE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2" y="971549"/>
            <a:ext cx="5728191" cy="37858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53D129-B6B8-FE15-2EFB-7B19471720D9}"/>
              </a:ext>
            </a:extLst>
          </p:cNvPr>
          <p:cNvSpPr txBox="1"/>
          <p:nvPr/>
        </p:nvSpPr>
        <p:spPr>
          <a:xfrm>
            <a:off x="6096000" y="610888"/>
            <a:ext cx="60980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从数据集中采样</a:t>
            </a:r>
            <a:r>
              <a:rPr lang="en" altLang="zh-CN" b="0" i="0" dirty="0">
                <a:effectLst/>
                <a:latin typeface="-apple-system"/>
              </a:rPr>
              <a:t>context x</a:t>
            </a:r>
            <a:r>
              <a:rPr lang="zh-CN" altLang="en" b="0" i="0" dirty="0">
                <a:effectLst/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并使用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网络得到</a:t>
            </a:r>
            <a:r>
              <a:rPr lang="en-US" altLang="zh-CN" b="0" i="0" dirty="0">
                <a:effectLst/>
                <a:latin typeface="-apple-system"/>
              </a:rPr>
              <a:t>4</a:t>
            </a:r>
            <a:r>
              <a:rPr lang="zh-CN" altLang="en-US" b="0" i="0" dirty="0">
                <a:effectLst/>
                <a:latin typeface="-apple-system"/>
              </a:rPr>
              <a:t>种句子，即（</a:t>
            </a:r>
            <a:r>
              <a:rPr lang="en" altLang="zh-CN" b="0" i="0" dirty="0">
                <a:effectLst/>
                <a:latin typeface="-apple-system"/>
              </a:rPr>
              <a:t>x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y0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y1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y2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y3</a:t>
            </a:r>
            <a:r>
              <a:rPr lang="zh-CN" altLang="en" b="0" i="0" dirty="0">
                <a:effectLst/>
                <a:latin typeface="-apple-system"/>
              </a:rPr>
              <a:t>），</a:t>
            </a:r>
            <a:r>
              <a:rPr lang="zh-CN" altLang="en-US" b="0" i="0" dirty="0">
                <a:effectLst/>
                <a:latin typeface="-apple-system"/>
              </a:rPr>
              <a:t>其中</a:t>
            </a:r>
            <a:r>
              <a:rPr lang="en" altLang="zh-CN" b="0" i="0" dirty="0">
                <a:effectLst/>
                <a:latin typeface="-apple-system"/>
              </a:rPr>
              <a:t>y</a:t>
            </a:r>
            <a:r>
              <a:rPr lang="zh-CN" altLang="en-US" b="0" i="0" dirty="0">
                <a:effectLst/>
                <a:latin typeface="-apple-system"/>
              </a:rPr>
              <a:t>的下标表示让人类的优先级排序。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训练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网络。从人类标注数据中进行训练，其中</a:t>
            </a:r>
            <a:r>
              <a:rPr lang="en" altLang="zh-CN" b="0" i="0" dirty="0">
                <a:effectLst/>
                <a:latin typeface="-apple-system"/>
              </a:rPr>
              <a:t>r</a:t>
            </a:r>
            <a:r>
              <a:rPr lang="zh-CN" altLang="en-US" b="0" i="0" dirty="0">
                <a:effectLst/>
                <a:latin typeface="-apple-system"/>
              </a:rPr>
              <a:t>是奖励模型的分数，该</a:t>
            </a:r>
            <a:r>
              <a:rPr lang="en" altLang="zh-CN" b="0" i="0" dirty="0">
                <a:effectLst/>
                <a:latin typeface="-apple-system"/>
              </a:rPr>
              <a:t>loss</a:t>
            </a:r>
            <a:r>
              <a:rPr lang="zh-CN" altLang="en-US" b="0" i="0" dirty="0">
                <a:effectLst/>
                <a:latin typeface="-apple-system"/>
              </a:rPr>
              <a:t>尝试让人类更喜欢的句子得分更高，从而来微调</a:t>
            </a:r>
            <a:r>
              <a:rPr lang="en" altLang="zh-CN" b="0" i="0" dirty="0">
                <a:effectLst/>
                <a:latin typeface="-apple-system"/>
              </a:rPr>
              <a:t>policy</a:t>
            </a:r>
            <a:r>
              <a:rPr lang="zh-CN" altLang="en-US" b="0" i="0" dirty="0">
                <a:effectLst/>
                <a:latin typeface="-apple-system"/>
              </a:rPr>
              <a:t>生成更符合人类偏好的句子。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291AA-0EA5-87EB-9039-81F38B51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73" y="2476500"/>
            <a:ext cx="5067300" cy="952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688E8C-04EF-4BEF-2F1E-14591D02A0D2}"/>
              </a:ext>
            </a:extLst>
          </p:cNvPr>
          <p:cNvSpPr txBox="1"/>
          <p:nvPr/>
        </p:nvSpPr>
        <p:spPr>
          <a:xfrm>
            <a:off x="6096000" y="3429000"/>
            <a:ext cx="612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训练奖励模型， 其中为了分布变化太远，会额外添加一个带有期望</a:t>
            </a:r>
            <a:r>
              <a:rPr lang="en" altLang="zh-CN" b="0" i="0" dirty="0">
                <a:effectLst/>
                <a:latin typeface="-apple-system"/>
              </a:rPr>
              <a:t>KL</a:t>
            </a:r>
            <a:r>
              <a:rPr lang="zh-CN" altLang="en-US" b="0" i="0" dirty="0">
                <a:effectLst/>
                <a:latin typeface="-apple-system"/>
              </a:rPr>
              <a:t>惩罚。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2A79A4-6C25-830E-5F69-EF63E9350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595" y="4199489"/>
            <a:ext cx="360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Learning to Summarize with Human 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Feedb</a:t>
            </a:r>
            <a:r>
              <a:rPr kumimoji="1"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ack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9D7FD-6B05-C514-B9FC-C5B963EE1DD2}"/>
              </a:ext>
            </a:extLst>
          </p:cNvPr>
          <p:cNvSpPr txBox="1"/>
          <p:nvPr/>
        </p:nvSpPr>
        <p:spPr>
          <a:xfrm>
            <a:off x="602393" y="5267749"/>
            <a:ext cx="11358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随后的这份工作会更为贴近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chatGPT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其提出主要按照人类偏好的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summarization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场景中。其模型框架架构如下图所示，和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类似，主要分为三步：先收集人类在成对摘要上偏好的数据集，然后通过监督学习训练一个奖励模型（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RM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来预测人类偏好的摘要。最后，利用奖励模型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RM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给出的分数去微调生成摘要的大模型，以上模型都基于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GPT-3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进行微调。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E8CC4-A372-B584-DF00-090053FC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235236"/>
            <a:ext cx="6448168" cy="37809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41BA97-16A9-19FD-5EDA-BF821D13E1E0}"/>
              </a:ext>
            </a:extLst>
          </p:cNvPr>
          <p:cNvSpPr txBox="1"/>
          <p:nvPr/>
        </p:nvSpPr>
        <p:spPr>
          <a:xfrm>
            <a:off x="6953765" y="614363"/>
            <a:ext cx="5007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Collect human feedback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来自</a:t>
            </a:r>
            <a:r>
              <a:rPr lang="en" altLang="zh-CN" b="0" i="0" dirty="0" err="1">
                <a:effectLst/>
                <a:latin typeface="-apple-system"/>
              </a:rPr>
              <a:t>reddit.com</a:t>
            </a:r>
            <a:r>
              <a:rPr lang="zh-CN" altLang="en-US" b="0" i="0" dirty="0">
                <a:effectLst/>
                <a:latin typeface="-apple-system"/>
              </a:rPr>
              <a:t>的</a:t>
            </a:r>
            <a:r>
              <a:rPr lang="en-US" altLang="zh-CN" b="0" i="0" dirty="0">
                <a:effectLst/>
                <a:latin typeface="-apple-system"/>
              </a:rPr>
              <a:t>300</a:t>
            </a:r>
            <a:r>
              <a:rPr lang="zh-CN" altLang="en-US" b="0" i="0" dirty="0">
                <a:effectLst/>
                <a:latin typeface="-apple-system"/>
              </a:rPr>
              <a:t>万篇不同主题的文章以及由原海报撰写的文章摘要，然后由人工标注摘要的顺序。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Train reward model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奖励函数预测摘要之间谁更好，因此利用成对损失函数进行监督训练即可。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9FC9A1-6830-A36C-5815-8AFF41B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31" y="2407946"/>
            <a:ext cx="4661586" cy="304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EE9C06-5397-ED42-13E6-9E360E670B69}"/>
              </a:ext>
            </a:extLst>
          </p:cNvPr>
          <p:cNvSpPr txBox="1"/>
          <p:nvPr/>
        </p:nvSpPr>
        <p:spPr>
          <a:xfrm>
            <a:off x="6953765" y="2951210"/>
            <a:ext cx="5007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-apple-system"/>
              </a:rPr>
              <a:t>Train policy with PPO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和前一篇文章一样，利用奖励模型得到一种偏好策略以产生更高质量的摘要结果。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D449E1-A347-B3B2-A591-8747E7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31" y="4056062"/>
            <a:ext cx="4475591" cy="4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训练技术</a:t>
            </a:r>
          </a:p>
        </p:txBody>
      </p:sp>
    </p:spTree>
    <p:extLst>
      <p:ext uri="{BB962C8B-B14F-4D97-AF65-F5344CB8AC3E}">
        <p14:creationId xmlns:p14="http://schemas.microsoft.com/office/powerpoint/2010/main" val="34584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1BA97-16A9-19FD-5EDA-BF821D13E1E0}"/>
              </a:ext>
            </a:extLst>
          </p:cNvPr>
          <p:cNvSpPr txBox="1"/>
          <p:nvPr/>
        </p:nvSpPr>
        <p:spPr>
          <a:xfrm>
            <a:off x="6953765" y="614363"/>
            <a:ext cx="5007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监督学习。收集人工编写的期望模型如何输出的数据集，并使用其来训练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奖励模型。收集人工标注的模型多个输出之间的排序数据集。并训练一个奖励模型，以预测用户更喜欢哪个模型输出。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9FC9A1-6830-A36C-5815-8AFF41B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33" y="2120904"/>
            <a:ext cx="4661586" cy="304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EE9C06-5397-ED42-13E6-9E360E670B69}"/>
              </a:ext>
            </a:extLst>
          </p:cNvPr>
          <p:cNvSpPr txBox="1"/>
          <p:nvPr/>
        </p:nvSpPr>
        <p:spPr>
          <a:xfrm>
            <a:off x="6953765" y="2951210"/>
            <a:ext cx="500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微调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使用这个奖励模型作为奖励函数，以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的方式，微调监督学习得到的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D449E1-A347-B3B2-A591-8747E7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31" y="4056062"/>
            <a:ext cx="4475591" cy="4209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A31DFF-2A2A-AD52-E626-A1E57D85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81" y="1353028"/>
            <a:ext cx="6481859" cy="43805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DF9679-2A5B-53A8-9932-6DCE4EB9C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333" y="2425522"/>
            <a:ext cx="5007576" cy="538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9B9CF-9E05-0E7C-A9A8-50D25C87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5714220"/>
            <a:ext cx="7772400" cy="5850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0A6513-2339-A327-2849-D8955165934A}"/>
              </a:ext>
            </a:extLst>
          </p:cNvPr>
          <p:cNvSpPr txBox="1"/>
          <p:nvPr/>
        </p:nvSpPr>
        <p:spPr>
          <a:xfrm>
            <a:off x="11633887" y="2088547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C61D75-AFE4-AE37-394B-B7D5D6FC57C0}"/>
              </a:ext>
            </a:extLst>
          </p:cNvPr>
          <p:cNvSpPr txBox="1"/>
          <p:nvPr/>
        </p:nvSpPr>
        <p:spPr>
          <a:xfrm>
            <a:off x="11522966" y="4095085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45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BA894-0021-8BC1-BF66-CA80B7F4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56" y="1469982"/>
            <a:ext cx="9249888" cy="48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32348-6C41-4998-D899-D1599759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23" y="1551871"/>
            <a:ext cx="9006445" cy="48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1BA97-16A9-19FD-5EDA-BF821D13E1E0}"/>
              </a:ext>
            </a:extLst>
          </p:cNvPr>
          <p:cNvSpPr txBox="1"/>
          <p:nvPr/>
        </p:nvSpPr>
        <p:spPr>
          <a:xfrm>
            <a:off x="6953765" y="614363"/>
            <a:ext cx="5007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监督学习。收集人工编写的期望模型如何输出的数据集，并使用其来训练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奖励模型。收集人工标注的模型多个输出之间的排序数据集。并训练一个奖励模型，以预测用户更喜欢哪个模型输出。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9FC9A1-6830-A36C-5815-8AFF41B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33" y="2120904"/>
            <a:ext cx="4661586" cy="304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EE9C06-5397-ED42-13E6-9E360E670B69}"/>
              </a:ext>
            </a:extLst>
          </p:cNvPr>
          <p:cNvSpPr txBox="1"/>
          <p:nvPr/>
        </p:nvSpPr>
        <p:spPr>
          <a:xfrm>
            <a:off x="6953765" y="2951210"/>
            <a:ext cx="500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微调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使用这个奖励模型作为奖励函数，以</a:t>
            </a:r>
            <a:r>
              <a:rPr lang="en" altLang="zh-CN" b="0" i="0" dirty="0">
                <a:effectLst/>
                <a:latin typeface="-apple-system"/>
              </a:rPr>
              <a:t>PPO</a:t>
            </a:r>
            <a:r>
              <a:rPr lang="zh-CN" altLang="en-US" b="0" i="0" dirty="0">
                <a:effectLst/>
                <a:latin typeface="-apple-system"/>
              </a:rPr>
              <a:t>的方式，微调监督学习得到的</a:t>
            </a:r>
            <a:r>
              <a:rPr lang="en" altLang="zh-CN" b="0" i="0" dirty="0">
                <a:effectLst/>
                <a:latin typeface="-apple-system"/>
              </a:rPr>
              <a:t>GPT3</a:t>
            </a:r>
            <a:r>
              <a:rPr lang="zh-CN" altLang="en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D449E1-A347-B3B2-A591-8747E7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31" y="4056062"/>
            <a:ext cx="4475591" cy="4209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DF9679-2A5B-53A8-9932-6DCE4EB9C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333" y="2425522"/>
            <a:ext cx="5007576" cy="538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9B9CF-9E05-0E7C-A9A8-50D25C877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714220"/>
            <a:ext cx="7772400" cy="5850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0A6513-2339-A327-2849-D8955165934A}"/>
              </a:ext>
            </a:extLst>
          </p:cNvPr>
          <p:cNvSpPr txBox="1"/>
          <p:nvPr/>
        </p:nvSpPr>
        <p:spPr>
          <a:xfrm>
            <a:off x="11633887" y="2088547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C61D75-AFE4-AE37-394B-B7D5D6FC57C0}"/>
              </a:ext>
            </a:extLst>
          </p:cNvPr>
          <p:cNvSpPr txBox="1"/>
          <p:nvPr/>
        </p:nvSpPr>
        <p:spPr>
          <a:xfrm>
            <a:off x="11522966" y="4095085"/>
            <a:ext cx="5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old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DAA29-36DD-7909-0B7A-CFFBF3063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35" y="1505726"/>
            <a:ext cx="6519397" cy="2801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599C0F-58BF-6895-6388-7E911C7287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35" y="4266547"/>
            <a:ext cx="6083822" cy="15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DF81EF-E65F-6B22-B15D-7C64AED5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2" y="1370642"/>
            <a:ext cx="9781275" cy="51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5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" altLang="zh-CN" sz="1800" b="0" dirty="0">
                <a:effectLst/>
                <a:latin typeface="NimbusRomNo9L"/>
              </a:rPr>
              <a:t> Training language models to follow instructions with human feedback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D303A6-B5A3-36C6-EACF-FDB1EF0F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491491"/>
            <a:ext cx="10542373" cy="52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新的架构</a:t>
            </a:r>
          </a:p>
        </p:txBody>
      </p:sp>
    </p:spTree>
    <p:extLst>
      <p:ext uri="{BB962C8B-B14F-4D97-AF65-F5344CB8AC3E}">
        <p14:creationId xmlns:p14="http://schemas.microsoft.com/office/powerpoint/2010/main" val="91205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FD0D72-A693-A445-A6B6-F64D6C39D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2" r="882"/>
          <a:stretch/>
        </p:blipFill>
        <p:spPr>
          <a:xfrm>
            <a:off x="303808" y="642938"/>
            <a:ext cx="11584383" cy="4740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AD852-3B56-0670-3A1A-A7E74FB59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9" y="4909089"/>
            <a:ext cx="7834313" cy="17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94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E394E6-E159-04B8-2249-3E4E3718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589480"/>
            <a:ext cx="11219078" cy="60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1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相关应用场景</a:t>
            </a:r>
          </a:p>
        </p:txBody>
      </p:sp>
    </p:spTree>
    <p:extLst>
      <p:ext uri="{BB962C8B-B14F-4D97-AF65-F5344CB8AC3E}">
        <p14:creationId xmlns:p14="http://schemas.microsoft.com/office/powerpoint/2010/main" val="24596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4AC5A-5C12-541A-B0A4-DC025820F69E}"/>
              </a:ext>
            </a:extLst>
          </p:cNvPr>
          <p:cNvSpPr txBox="1"/>
          <p:nvPr/>
        </p:nvSpPr>
        <p:spPr>
          <a:xfrm>
            <a:off x="722871" y="1348081"/>
            <a:ext cx="10880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目前只知道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chatGPT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基于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进行训练，但具体细节没有更多的披露，但是从以上几份工作中，可以窥见一些技术路线。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chatGPT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可以轻轻松松根据人类的语言完成从对话、写诗、编故事、写代码等等等等等各种任务，大概率就是基于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FLAN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模型这种迁移任务的方式，从而能够满足各位用户老爷们的奇怪需要。而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则应该是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chatGPT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用于训练的主要架构，包括数据集构建、模型框架和训练目标等等。</a:t>
            </a:r>
          </a:p>
        </p:txBody>
      </p:sp>
    </p:spTree>
    <p:extLst>
      <p:ext uri="{BB962C8B-B14F-4D97-AF65-F5344CB8AC3E}">
        <p14:creationId xmlns:p14="http://schemas.microsoft.com/office/powerpoint/2010/main" val="350105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相关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应用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A9644A-9D2C-BFB2-5A54-C32643C2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39" y="1304820"/>
            <a:ext cx="9522696" cy="3967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17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7DE10-AEAC-5E5B-F1ED-D7EAC275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1288472"/>
            <a:ext cx="8707641" cy="3776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4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6762F4-921E-F012-6F91-04B17544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2" y="1279842"/>
            <a:ext cx="10500959" cy="3102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83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407C9-1FE3-7FAD-36ED-CA367615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6" y="1540938"/>
            <a:ext cx="9932878" cy="2823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90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1255534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不足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FCC1B7-C6BE-3A14-EE17-397133E2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6" y="983695"/>
            <a:ext cx="5312479" cy="4290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E073EC-A687-2C3A-3F83-8FDB534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4170"/>
            <a:ext cx="5349723" cy="3809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E6E33-3977-B0E1-C9FC-B2992A02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07" y="5583013"/>
            <a:ext cx="5591243" cy="9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Attention Is All You Need</a:t>
            </a:r>
            <a:r>
              <a:rPr kumimoji="1" lang="zh-CN" altLang="en-US" dirty="0"/>
              <a:t>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7D5D80-79F1-2255-79E5-0237A8C4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22" y="1353429"/>
            <a:ext cx="3507253" cy="48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88AE79-9E3E-7807-455D-518CB4C9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87" y="1116280"/>
            <a:ext cx="4951191" cy="28846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DFC0AE-2449-C2AB-D78D-2F8C193D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17" y="4092417"/>
            <a:ext cx="5519222" cy="945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D86EA8-8A85-E834-7918-EE2CD0FA0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62" y="5319548"/>
            <a:ext cx="4516252" cy="8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6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 err="1">
                <a:solidFill>
                  <a:srgbClr val="4D4D4D"/>
                </a:solidFill>
                <a:latin typeface="-apple-system"/>
              </a:rPr>
              <a:t>chat</a:t>
            </a:r>
            <a:r>
              <a:rPr lang="en" altLang="zh-CN" b="1" i="0" dirty="0" err="1">
                <a:solidFill>
                  <a:srgbClr val="4D4D4D"/>
                </a:solidFill>
                <a:effectLst/>
                <a:latin typeface="-apple-system"/>
              </a:rPr>
              <a:t>GPT</a:t>
            </a:r>
            <a:r>
              <a:rPr lang="zh-CN" altLang="en" b="1" i="0" dirty="0">
                <a:solidFill>
                  <a:srgbClr val="4D4D4D"/>
                </a:solidFill>
                <a:effectLst/>
                <a:latin typeface="-apple-system"/>
              </a:rPr>
              <a:t>不足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FCC1B7-C6BE-3A14-EE17-397133E2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6" y="983695"/>
            <a:ext cx="5312479" cy="4290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E073EC-A687-2C3A-3F83-8FDB534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4170"/>
            <a:ext cx="5349723" cy="3809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E6E33-3977-B0E1-C9FC-B2992A02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07" y="5583013"/>
            <a:ext cx="5591243" cy="9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Attention Is All You Need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C69A9C-E71E-B72A-7419-C30A5A83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470799"/>
            <a:ext cx="7772400" cy="25269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E8E1AB-2660-2BE2-A9C2-26D518BB9F1E}"/>
              </a:ext>
            </a:extLst>
          </p:cNvPr>
          <p:cNvSpPr txBox="1"/>
          <p:nvPr/>
        </p:nvSpPr>
        <p:spPr>
          <a:xfrm>
            <a:off x="1125435" y="4510037"/>
            <a:ext cx="1607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" altLang="zh-CN" b="0" i="0" u="sng" dirty="0">
              <a:solidFill>
                <a:srgbClr val="4B5563"/>
              </a:solidFill>
              <a:effectLst/>
              <a:latin typeface="Source Sans Pro" panose="020F0502020204030204" pitchFamily="34" charset="0"/>
              <a:hlinkClick r:id="rId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3"/>
              </a:rPr>
              <a:t>ALBERT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4"/>
              </a:rPr>
              <a:t>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5"/>
              </a:rPr>
              <a:t>DistilBERT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6"/>
              </a:rPr>
              <a:t>ELECTRA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F0502020204030204" pitchFamily="34" charset="0"/>
                <a:hlinkClick r:id="rId7"/>
              </a:rPr>
              <a:t>RoBERTa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CF80C4-5141-62AC-B4DC-76D1936F6217}"/>
              </a:ext>
            </a:extLst>
          </p:cNvPr>
          <p:cNvSpPr txBox="1"/>
          <p:nvPr/>
        </p:nvSpPr>
        <p:spPr>
          <a:xfrm>
            <a:off x="3505695" y="4787036"/>
            <a:ext cx="2034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8"/>
              </a:rPr>
              <a:t>CTRL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9"/>
              </a:rPr>
              <a:t>GPT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0"/>
              </a:rPr>
              <a:t>GPT-2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1"/>
              </a:rPr>
              <a:t>Transformer XL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06E86B-44A1-36DF-7C37-878DBF152F55}"/>
              </a:ext>
            </a:extLst>
          </p:cNvPr>
          <p:cNvSpPr txBox="1"/>
          <p:nvPr/>
        </p:nvSpPr>
        <p:spPr>
          <a:xfrm>
            <a:off x="6705105" y="4775077"/>
            <a:ext cx="2605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2"/>
              </a:rPr>
              <a:t>BART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3"/>
              </a:rPr>
              <a:t>mBART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4"/>
              </a:rPr>
              <a:t>Marian</a:t>
            </a:r>
            <a:endParaRPr lang="en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sng" dirty="0">
                <a:solidFill>
                  <a:srgbClr val="4B5563"/>
                </a:solidFill>
                <a:effectLst/>
                <a:latin typeface="Source Sans Pro" panose="020B0503030403020204" pitchFamily="34" charset="0"/>
                <a:hlinkClick r:id="rId15"/>
              </a:rPr>
              <a:t>T5</a:t>
            </a:r>
            <a:endParaRPr lang="en" altLang="zh-CN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A6A59F-1880-CE86-B8B1-4FF98039B6F8}"/>
              </a:ext>
            </a:extLst>
          </p:cNvPr>
          <p:cNvSpPr txBox="1"/>
          <p:nvPr/>
        </p:nvSpPr>
        <p:spPr>
          <a:xfrm>
            <a:off x="1033152" y="4405745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4EE9F8-9CDE-5761-C8B4-15C5BD6DB5AD}"/>
              </a:ext>
            </a:extLst>
          </p:cNvPr>
          <p:cNvSpPr txBox="1"/>
          <p:nvPr/>
        </p:nvSpPr>
        <p:spPr>
          <a:xfrm>
            <a:off x="3470438" y="4411682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1CF94A-ADA7-D1BF-E6B5-DA02534A90EB}"/>
              </a:ext>
            </a:extLst>
          </p:cNvPr>
          <p:cNvSpPr txBox="1"/>
          <p:nvPr/>
        </p:nvSpPr>
        <p:spPr>
          <a:xfrm>
            <a:off x="6437290" y="4417704"/>
            <a:ext cx="287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Endoder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23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4F55-D3CE-9914-EC35-3C088EBD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新的训练方法</a:t>
            </a:r>
          </a:p>
        </p:txBody>
      </p:sp>
    </p:spTree>
    <p:extLst>
      <p:ext uri="{BB962C8B-B14F-4D97-AF65-F5344CB8AC3E}">
        <p14:creationId xmlns:p14="http://schemas.microsoft.com/office/powerpoint/2010/main" val="6146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GPT</a:t>
            </a:r>
            <a:r>
              <a:rPr kumimoji="1" lang="zh-CN" altLang="en-US" dirty="0"/>
              <a:t>（</a:t>
            </a:r>
            <a:r>
              <a:rPr lang="en" altLang="zh-CN" sz="1800" b="0" dirty="0">
                <a:effectLst/>
                <a:latin typeface="NimbusRomNo9L"/>
              </a:rPr>
              <a:t>Improving Language Understanding by Generative Pre-Training 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96AC60-EA25-8AF5-8617-3F5A69E2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636838"/>
            <a:ext cx="5032323" cy="25848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3C264B-5DD5-44BC-75FC-79C1727F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97" y="1033152"/>
            <a:ext cx="5604529" cy="2645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47B34D-DFA5-0FDF-F4C3-419112874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49" y="3727946"/>
            <a:ext cx="5003836" cy="28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7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BERT</a:t>
            </a:r>
            <a:r>
              <a:rPr kumimoji="1" lang="zh-CN" altLang="en-US" dirty="0"/>
              <a:t>（</a:t>
            </a:r>
            <a:r>
              <a:rPr lang="en" altLang="zh-CN" dirty="0"/>
              <a:t>BERT: Pre-training of Deep Bidirectional Transformers for Language Understanding</a:t>
            </a:r>
            <a:r>
              <a:rPr kumimoji="1"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914830-A493-447A-283C-D44DB142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9" y="4424965"/>
            <a:ext cx="6353239" cy="23220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EE41E1-5701-2332-0C26-FA81BA07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8" y="1363146"/>
            <a:ext cx="5398325" cy="30618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9DAD40-477D-EC18-62D0-4A3A8F08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2" y="1110343"/>
            <a:ext cx="4541390" cy="24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FLAN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7CD69D-B0C6-B35D-88BE-DDA88319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53" y="1259850"/>
            <a:ext cx="10559468" cy="43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DE9AA0-698E-9C15-4412-3B25C426CF54}"/>
              </a:ext>
            </a:extLst>
          </p:cNvPr>
          <p:cNvSpPr txBox="1"/>
          <p:nvPr/>
        </p:nvSpPr>
        <p:spPr>
          <a:xfrm>
            <a:off x="728663" y="614363"/>
            <a:ext cx="510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FLAN</a:t>
            </a:r>
            <a:r>
              <a:rPr kumimoji="1" lang="zh-CN" altLang="en-US" dirty="0"/>
              <a:t>（</a:t>
            </a:r>
            <a:r>
              <a:rPr lang="en" altLang="zh-CN" b="1" i="0" dirty="0">
                <a:solidFill>
                  <a:srgbClr val="4D4D4D"/>
                </a:solidFill>
                <a:effectLst/>
                <a:latin typeface="-apple-system"/>
              </a:rPr>
              <a:t>Finetuned Language Models Are Zero-Shot 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27830-3AB4-0735-AE92-0EA1660C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983694"/>
            <a:ext cx="11376383" cy="387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40559A-8B40-D6CB-FE1A-1CFF12FF097F}"/>
              </a:ext>
            </a:extLst>
          </p:cNvPr>
          <p:cNvSpPr txBox="1"/>
          <p:nvPr/>
        </p:nvSpPr>
        <p:spPr>
          <a:xfrm>
            <a:off x="838521" y="4857749"/>
            <a:ext cx="11036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Fine-tuning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先在大规模语料上进行预训练，然后再在某个下游任务上进行微调，如</a:t>
            </a:r>
            <a:r>
              <a:rPr lang="en" altLang="zh-CN" b="0" i="0" dirty="0">
                <a:effectLst/>
                <a:latin typeface="-apple-system"/>
              </a:rPr>
              <a:t>BERT</a:t>
            </a:r>
            <a:r>
              <a:rPr lang="zh-CN" altLang="en" b="0" i="0" dirty="0">
                <a:effectLst/>
                <a:latin typeface="-apple-system"/>
              </a:rPr>
              <a:t>、</a:t>
            </a:r>
            <a:r>
              <a:rPr lang="en" altLang="zh-CN" b="0" i="0" dirty="0">
                <a:effectLst/>
                <a:latin typeface="-apple-system"/>
              </a:rPr>
              <a:t>T5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Prompt-tuning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先选择某个通用的大规模预训练模型，然后为具体的任务生成一个</a:t>
            </a:r>
            <a:r>
              <a:rPr lang="en" altLang="zh-CN" b="0" i="0" dirty="0">
                <a:effectLst/>
                <a:latin typeface="-apple-system"/>
              </a:rPr>
              <a:t>prompt</a:t>
            </a:r>
            <a:r>
              <a:rPr lang="zh-CN" altLang="en-US" b="0" i="0" dirty="0">
                <a:effectLst/>
                <a:latin typeface="-apple-system"/>
              </a:rPr>
              <a:t>模板以适应大模型进行微调，如</a:t>
            </a:r>
            <a:r>
              <a:rPr lang="en" altLang="zh-CN" b="0" i="0" dirty="0">
                <a:effectLst/>
                <a:latin typeface="-apple-system"/>
              </a:rPr>
              <a:t>GPT-3</a:t>
            </a:r>
            <a:r>
              <a:rPr lang="zh-CN" altLang="en" b="0" i="0" dirty="0">
                <a:effectLst/>
                <a:latin typeface="-apple-system"/>
              </a:rPr>
              <a:t>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-apple-system"/>
              </a:rPr>
              <a:t>Instruction-tuning</a:t>
            </a:r>
            <a:r>
              <a:rPr lang="zh-CN" altLang="en" b="0" i="0" dirty="0">
                <a:effectLst/>
                <a:latin typeface="-apple-system"/>
              </a:rPr>
              <a:t>：</a:t>
            </a:r>
            <a:r>
              <a:rPr lang="zh-CN" altLang="en-US" b="0" i="0" dirty="0">
                <a:effectLst/>
                <a:latin typeface="-apple-system"/>
              </a:rPr>
              <a:t>仍然在预训练语言模型的基础上，先在多个已知任务上进行微调（通过自然语言的形式），然后再推理某个新任务上进行</a:t>
            </a:r>
            <a:r>
              <a:rPr lang="en" altLang="zh-CN" b="0" i="0" dirty="0">
                <a:effectLst/>
                <a:latin typeface="-apple-system"/>
              </a:rPr>
              <a:t>zero-shot</a:t>
            </a:r>
            <a:r>
              <a:rPr lang="zh-CN" altLang="en" b="0" i="0" dirty="0">
                <a:effectLst/>
                <a:latin typeface="-apple-system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23851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1551</Words>
  <Application>Microsoft Macintosh PowerPoint</Application>
  <PresentationFormat>宽屏</PresentationFormat>
  <Paragraphs>101</Paragraphs>
  <Slides>30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-apple-system</vt:lpstr>
      <vt:lpstr>等线</vt:lpstr>
      <vt:lpstr>等线 Light</vt:lpstr>
      <vt:lpstr>NimbusRomNo9L</vt:lpstr>
      <vt:lpstr>Arial</vt:lpstr>
      <vt:lpstr>Source Sans Pro</vt:lpstr>
      <vt:lpstr>Office 主题​​</vt:lpstr>
      <vt:lpstr>chatgpt</vt:lpstr>
      <vt:lpstr>新的架构</vt:lpstr>
      <vt:lpstr>PowerPoint 演示文稿</vt:lpstr>
      <vt:lpstr>PowerPoint 演示文稿</vt:lpstr>
      <vt:lpstr>新的训练方法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Chatgpt训练技术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Chatgpt相关应用场景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Chatgpt不足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</dc:title>
  <dc:creator>勇灿 潘</dc:creator>
  <cp:lastModifiedBy>勇灿 潘</cp:lastModifiedBy>
  <cp:revision>5</cp:revision>
  <dcterms:created xsi:type="dcterms:W3CDTF">2023-04-03T07:58:26Z</dcterms:created>
  <dcterms:modified xsi:type="dcterms:W3CDTF">2023-04-03T15:33:30Z</dcterms:modified>
</cp:coreProperties>
</file>